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16"/>
  </p:notesMasterIdLst>
  <p:sldIdLst>
    <p:sldId id="256" r:id="rId4"/>
    <p:sldId id="262" r:id="rId5"/>
    <p:sldId id="274" r:id="rId6"/>
    <p:sldId id="266" r:id="rId7"/>
    <p:sldId id="279" r:id="rId8"/>
    <p:sldId id="280" r:id="rId9"/>
    <p:sldId id="281" r:id="rId10"/>
    <p:sldId id="276" r:id="rId11"/>
    <p:sldId id="282" r:id="rId12"/>
    <p:sldId id="268" r:id="rId13"/>
    <p:sldId id="270" r:id="rId14"/>
    <p:sldId id="271" r:id="rId1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7E9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7" autoAdjust="0"/>
  </p:normalViewPr>
  <p:slideViewPr>
    <p:cSldViewPr snapToGrid="0" snapToObjects="1">
      <p:cViewPr varScale="1">
        <p:scale>
          <a:sx n="61" d="100"/>
          <a:sy n="61" d="100"/>
        </p:scale>
        <p:origin x="-912" y="-6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626922755"/>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b="0"/>
            </a:pPr>
            <a:r>
              <a:rPr sz="5200" b="1"/>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27405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34970835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359748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291533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8" name="Footer Placeholder 7"/>
          <p:cNvSpPr>
            <a:spLocks noGrp="1"/>
          </p:cNvSpPr>
          <p:nvPr>
            <p:ph type="ftr" sz="quarter" idx="11"/>
          </p:nvPr>
        </p:nvSpPr>
        <p:spPr>
          <a:xfrm>
            <a:off x="4443413" y="9040813"/>
            <a:ext cx="4117975" cy="519112"/>
          </a:xfrm>
          <a:prstGeom prst="rect">
            <a:avLst/>
          </a:prstGeom>
        </p:spPr>
        <p:txBody>
          <a:bodyPr/>
          <a:lstStyle/>
          <a:p>
            <a:endParaRPr lang="en-US"/>
          </a:p>
        </p:txBody>
      </p:sp>
      <p:sp>
        <p:nvSpPr>
          <p:cNvPr id="9" name="Slide Number Placeholder 8"/>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32618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4" name="Footer Placeholder 3"/>
          <p:cNvSpPr>
            <a:spLocks noGrp="1"/>
          </p:cNvSpPr>
          <p:nvPr>
            <p:ph type="ftr" sz="quarter" idx="11"/>
          </p:nvPr>
        </p:nvSpPr>
        <p:spPr>
          <a:xfrm>
            <a:off x="4443413" y="9040813"/>
            <a:ext cx="4117975" cy="519112"/>
          </a:xfrm>
          <a:prstGeom prst="rect">
            <a:avLst/>
          </a:prstGeom>
        </p:spPr>
        <p:txBody>
          <a:bodyPr/>
          <a:lstStyle/>
          <a:p>
            <a:endParaRPr lang="en-US"/>
          </a:p>
        </p:txBody>
      </p:sp>
      <p:sp>
        <p:nvSpPr>
          <p:cNvPr id="5" name="Slide Number Placeholder 4"/>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169023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3" name="Footer Placeholder 2"/>
          <p:cNvSpPr>
            <a:spLocks noGrp="1"/>
          </p:cNvSpPr>
          <p:nvPr>
            <p:ph type="ftr" sz="quarter" idx="11"/>
          </p:nvPr>
        </p:nvSpPr>
        <p:spPr>
          <a:xfrm>
            <a:off x="4443413" y="9040813"/>
            <a:ext cx="4117975" cy="519112"/>
          </a:xfrm>
          <a:prstGeom prst="rect">
            <a:avLst/>
          </a:prstGeom>
        </p:spPr>
        <p:txBody>
          <a:bodyPr/>
          <a:lstStyle/>
          <a:p>
            <a:endParaRPr lang="en-US"/>
          </a:p>
        </p:txBody>
      </p:sp>
      <p:sp>
        <p:nvSpPr>
          <p:cNvPr id="4" name="Slide Number Placeholder 3"/>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2574122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66844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393794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b="0"/>
            </a:pPr>
            <a:r>
              <a:rPr sz="5200" b="1"/>
              <a:t>Title Text</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2092361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1/11/2015</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xmlns="" val="354297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294901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1286097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B3803-5820-0443-86E1-F15B915DB494}"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778199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B3803-5820-0443-86E1-F15B915DB494}"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1780222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B3803-5820-0443-86E1-F15B915DB494}" type="datetimeFigureOut">
              <a:rPr lang="en-US" smtClean="0"/>
              <a:pPr/>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2547446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B3803-5820-0443-86E1-F15B915DB494}" type="datetimeFigureOut">
              <a:rPr lang="en-US" smtClean="0"/>
              <a:pPr/>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5443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B3803-5820-0443-86E1-F15B915DB494}" type="datetimeFigureOut">
              <a:rPr lang="en-US" smtClean="0"/>
              <a:pPr/>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3216808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336219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b="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2479903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2131601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423838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b="0"/>
            </a:pPr>
            <a:r>
              <a:rPr sz="5200" b="1"/>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pPr>
            <a:r>
              <a:rPr sz="5200" b="1"/>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pPr>
            <a:r>
              <a:rPr sz="5200" b="1"/>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b="0"/>
            </a:pPr>
            <a:r>
              <a:rPr sz="5200" b="1"/>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iming>
    <p:tnLst>
      <p:par>
        <p:cTn id="1" dur="indefinite" restart="never" nodeType="tmRoot"/>
      </p:par>
    </p:tnLst>
  </p:timing>
  <p:txStyles>
    <p:titleStyle>
      <a:lvl1pPr algn="ctr" defTabSz="584200">
        <a:defRPr sz="5200" b="1">
          <a:latin typeface="+mj-lt"/>
          <a:ea typeface="+mj-ea"/>
          <a:cs typeface="+mj-cs"/>
          <a:sym typeface="Garamond"/>
        </a:defRPr>
      </a:lvl1pPr>
      <a:lvl2pPr indent="228600" algn="ctr" defTabSz="584200">
        <a:defRPr sz="5200" b="1">
          <a:latin typeface="+mj-lt"/>
          <a:ea typeface="+mj-ea"/>
          <a:cs typeface="+mj-cs"/>
          <a:sym typeface="Garamond"/>
        </a:defRPr>
      </a:lvl2pPr>
      <a:lvl3pPr indent="457200" algn="ctr" defTabSz="584200">
        <a:defRPr sz="5200" b="1">
          <a:latin typeface="+mj-lt"/>
          <a:ea typeface="+mj-ea"/>
          <a:cs typeface="+mj-cs"/>
          <a:sym typeface="Garamond"/>
        </a:defRPr>
      </a:lvl3pPr>
      <a:lvl4pPr indent="685800" algn="ctr" defTabSz="584200">
        <a:defRPr sz="5200" b="1">
          <a:latin typeface="+mj-lt"/>
          <a:ea typeface="+mj-ea"/>
          <a:cs typeface="+mj-cs"/>
          <a:sym typeface="Garamond"/>
        </a:defRPr>
      </a:lvl4pPr>
      <a:lvl5pPr indent="914400" algn="ctr" defTabSz="584200">
        <a:defRPr sz="5200" b="1">
          <a:latin typeface="+mj-lt"/>
          <a:ea typeface="+mj-ea"/>
          <a:cs typeface="+mj-cs"/>
          <a:sym typeface="Garamond"/>
        </a:defRPr>
      </a:lvl5pPr>
      <a:lvl6pPr indent="1143000" algn="ctr" defTabSz="584200">
        <a:defRPr sz="5200" b="1">
          <a:latin typeface="+mj-lt"/>
          <a:ea typeface="+mj-ea"/>
          <a:cs typeface="+mj-cs"/>
          <a:sym typeface="Garamond"/>
        </a:defRPr>
      </a:lvl6pPr>
      <a:lvl7pPr indent="1371600" algn="ctr" defTabSz="584200">
        <a:defRPr sz="5200" b="1">
          <a:latin typeface="+mj-lt"/>
          <a:ea typeface="+mj-ea"/>
          <a:cs typeface="+mj-cs"/>
          <a:sym typeface="Garamond"/>
        </a:defRPr>
      </a:lvl7pPr>
      <a:lvl8pPr indent="1600200" algn="ctr" defTabSz="584200">
        <a:defRPr sz="5200" b="1">
          <a:latin typeface="+mj-lt"/>
          <a:ea typeface="+mj-ea"/>
          <a:cs typeface="+mj-cs"/>
          <a:sym typeface="Garamond"/>
        </a:defRPr>
      </a:lvl8pPr>
      <a:lvl9pPr indent="1828800" algn="ctr" defTabSz="584200">
        <a:defRPr sz="5200" b="1">
          <a:latin typeface="+mj-lt"/>
          <a:ea typeface="+mj-ea"/>
          <a:cs typeface="+mj-cs"/>
          <a:sym typeface="Garamond"/>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4772" y="0"/>
            <a:ext cx="11703050" cy="105831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69280" y="1516980"/>
            <a:ext cx="11435520" cy="5555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13" cstate="print"/>
          <a:stretch>
            <a:fillRect/>
          </a:stretch>
        </p:blipFill>
        <p:spPr>
          <a:xfrm>
            <a:off x="-119651" y="-94938"/>
            <a:ext cx="1524788" cy="9848538"/>
          </a:xfrm>
          <a:prstGeom prst="rect">
            <a:avLst/>
          </a:prstGeom>
        </p:spPr>
      </p:pic>
      <p:pic>
        <p:nvPicPr>
          <p:cNvPr id="9" name="Picture 8"/>
          <p:cNvPicPr>
            <a:picLocks noChangeAspect="1"/>
          </p:cNvPicPr>
          <p:nvPr userDrawn="1"/>
        </p:nvPicPr>
        <p:blipFill>
          <a:blip r:embed="rId14" cstate="print"/>
          <a:stretch>
            <a:fillRect/>
          </a:stretch>
        </p:blipFill>
        <p:spPr>
          <a:xfrm>
            <a:off x="-42663" y="57503"/>
            <a:ext cx="1447800" cy="876300"/>
          </a:xfrm>
          <a:prstGeom prst="rect">
            <a:avLst/>
          </a:prstGeom>
        </p:spPr>
      </p:pic>
      <p:sp>
        <p:nvSpPr>
          <p:cNvPr id="11" name="Rectangle 10"/>
          <p:cNvSpPr/>
          <p:nvPr userDrawn="1"/>
        </p:nvSpPr>
        <p:spPr>
          <a:xfrm>
            <a:off x="-42662" y="1070630"/>
            <a:ext cx="1487434" cy="954107"/>
          </a:xfrm>
          <a:prstGeom prst="rect">
            <a:avLst/>
          </a:prstGeom>
        </p:spPr>
        <p:txBody>
          <a:bodyPr wrap="square">
            <a:spAutoFit/>
          </a:bodyPr>
          <a:lstStyle/>
          <a:p>
            <a:r>
              <a:rPr lang="it-IT" sz="2800" spc="-150" baseline="0" dirty="0" smtClean="0">
                <a:solidFill>
                  <a:schemeClr val="bg1"/>
                </a:solidFill>
                <a:latin typeface="Copperplate"/>
                <a:cs typeface="Copperplate"/>
              </a:rPr>
              <a:t>Romans </a:t>
            </a:r>
          </a:p>
          <a:p>
            <a:r>
              <a:rPr lang="it-IT" sz="2800" spc="-150" baseline="0" dirty="0" smtClean="0">
                <a:solidFill>
                  <a:schemeClr val="bg1"/>
                </a:solidFill>
                <a:latin typeface="Copperplate"/>
                <a:cs typeface="Copperplate"/>
              </a:rPr>
              <a:t>8:12-25</a:t>
            </a:r>
            <a:endParaRPr lang="en-US" sz="2800" spc="-150" baseline="0" dirty="0">
              <a:solidFill>
                <a:schemeClr val="bg1"/>
              </a:solidFill>
              <a:latin typeface="Copperplate"/>
              <a:cs typeface="Copperplate"/>
            </a:endParaRPr>
          </a:p>
        </p:txBody>
      </p:sp>
      <p:sp>
        <p:nvSpPr>
          <p:cNvPr id="13" name="Rectangle 12"/>
          <p:cNvSpPr/>
          <p:nvPr userDrawn="1"/>
        </p:nvSpPr>
        <p:spPr>
          <a:xfrm>
            <a:off x="-119651" y="6312392"/>
            <a:ext cx="1444772" cy="1015663"/>
          </a:xfrm>
          <a:prstGeom prst="rect">
            <a:avLst/>
          </a:prstGeom>
        </p:spPr>
        <p:txBody>
          <a:bodyPr wrap="square">
            <a:spAutoFit/>
          </a:bodyPr>
          <a:lstStyle/>
          <a:p>
            <a:r>
              <a:rPr lang="it-IT" sz="2000" spc="-150" baseline="0" dirty="0" smtClean="0">
                <a:solidFill>
                  <a:schemeClr val="bg1"/>
                </a:solidFill>
                <a:latin typeface="Copperplate"/>
                <a:cs typeface="Copperplate"/>
              </a:rPr>
              <a:t>Christian</a:t>
            </a:r>
          </a:p>
          <a:p>
            <a:r>
              <a:rPr lang="it-IT" sz="2000" spc="-150" baseline="0" dirty="0" smtClean="0">
                <a:solidFill>
                  <a:schemeClr val="bg1"/>
                </a:solidFill>
                <a:latin typeface="Copperplate"/>
                <a:cs typeface="Copperplate"/>
              </a:rPr>
              <a:t>Assurance &amp;</a:t>
            </a:r>
          </a:p>
          <a:p>
            <a:r>
              <a:rPr lang="it-IT" sz="2000" spc="-150" baseline="0" dirty="0" smtClean="0">
                <a:solidFill>
                  <a:schemeClr val="bg1"/>
                </a:solidFill>
                <a:latin typeface="Copperplate"/>
                <a:cs typeface="Copperplate"/>
              </a:rPr>
              <a:t>Sanctification</a:t>
            </a:r>
            <a:endParaRPr lang="en-US" sz="2000" spc="-150" baseline="0" dirty="0">
              <a:solidFill>
                <a:schemeClr val="bg1"/>
              </a:solidFill>
              <a:latin typeface="Copperplate"/>
              <a:cs typeface="Copperplate"/>
            </a:endParaRPr>
          </a:p>
        </p:txBody>
      </p:sp>
    </p:spTree>
    <p:extLst>
      <p:ext uri="{BB962C8B-B14F-4D97-AF65-F5344CB8AC3E}">
        <p14:creationId xmlns:p14="http://schemas.microsoft.com/office/powerpoint/2010/main" xmlns="" val="393817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C9B3803-5820-0443-86E1-F15B915DB494}" type="datetimeFigureOut">
              <a:rPr lang="en-US" smtClean="0"/>
              <a:pPr/>
              <a:t>1/11/2015</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B12A6D0-C067-954C-8524-C236FE00EC2F}" type="slidenum">
              <a:rPr lang="en-US" smtClean="0"/>
              <a:pPr/>
              <a:t>‹#›</a:t>
            </a:fld>
            <a:endParaRPr lang="en-US"/>
          </a:p>
        </p:txBody>
      </p:sp>
    </p:spTree>
    <p:extLst>
      <p:ext uri="{BB962C8B-B14F-4D97-AF65-F5344CB8AC3E}">
        <p14:creationId xmlns:p14="http://schemas.microsoft.com/office/powerpoint/2010/main" xmlns="" val="833976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1A7F9"/>
            </a:gs>
            <a:gs pos="100000">
              <a:srgbClr val="FEF1AE"/>
            </a:gs>
          </a:gsLst>
          <a:lin ang="5400000" scaled="0"/>
        </a:gradFill>
        <a:effectLst/>
      </p:bgPr>
    </p:bg>
    <p:spTree>
      <p:nvGrpSpPr>
        <p:cNvPr id="1" name=""/>
        <p:cNvGrpSpPr/>
        <p:nvPr/>
      </p:nvGrpSpPr>
      <p:grpSpPr>
        <a:xfrm>
          <a:off x="0" y="0"/>
          <a:ext cx="0" cy="0"/>
          <a:chOff x="0" y="0"/>
          <a:chExt cx="0" cy="0"/>
        </a:xfrm>
      </p:grpSpPr>
      <p:pic>
        <p:nvPicPr>
          <p:cNvPr id="34" name="Coliseum_Romans.png"/>
          <p:cNvPicPr/>
          <p:nvPr/>
        </p:nvPicPr>
        <p:blipFill>
          <a:blip r:embed="rId2" cstate="print">
            <a:extLst/>
          </a:blip>
          <a:stretch>
            <a:fillRect/>
          </a:stretch>
        </p:blipFill>
        <p:spPr>
          <a:xfrm>
            <a:off x="0" y="1670693"/>
            <a:ext cx="13004800" cy="7969251"/>
          </a:xfrm>
          <a:prstGeom prst="rect">
            <a:avLst/>
          </a:prstGeom>
          <a:ln w="12700">
            <a:miter lim="400000"/>
          </a:ln>
          <a:effectLst>
            <a:outerShdw blurRad="114300" dist="25400" dir="1733921" rotWithShape="0">
              <a:srgbClr val="000000">
                <a:alpha val="59426"/>
              </a:srgbClr>
            </a:outerShdw>
          </a:effectLst>
        </p:spPr>
      </p:pic>
      <p:sp>
        <p:nvSpPr>
          <p:cNvPr id="35" name="Shape 35"/>
          <p:cNvSpPr/>
          <p:nvPr/>
        </p:nvSpPr>
        <p:spPr>
          <a:xfrm>
            <a:off x="0" y="-438159"/>
            <a:ext cx="13004800" cy="2633391"/>
          </a:xfrm>
          <a:prstGeom prst="rect">
            <a:avLst/>
          </a:prstGeom>
          <a:ln w="12700">
            <a:miter lim="400000"/>
          </a:ln>
          <a:effectLst>
            <a:outerShdw blurRad="114300" dist="25400" dir="1733921" rotWithShape="0">
              <a:srgbClr val="FFFFFF">
                <a:alpha val="83222"/>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defTabSz="457200">
              <a:defRPr sz="18000" spc="1440">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18000" spc="1440">
                <a:solidFill>
                  <a:srgbClr val="494237"/>
                </a:solidFill>
              </a:rPr>
              <a:t>ROMANS</a:t>
            </a:r>
          </a:p>
        </p:txBody>
      </p:sp>
      <p:sp>
        <p:nvSpPr>
          <p:cNvPr id="36" name="Shape 36"/>
          <p:cNvSpPr/>
          <p:nvPr/>
        </p:nvSpPr>
        <p:spPr>
          <a:xfrm>
            <a:off x="0" y="7558126"/>
            <a:ext cx="13004801" cy="1097737"/>
          </a:xfrm>
          <a:prstGeom prst="rect">
            <a:avLst/>
          </a:prstGeom>
          <a:solidFill>
            <a:srgbClr val="614639"/>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457200">
              <a:lnSpc>
                <a:spcPct val="90000"/>
              </a:lnSpc>
              <a:defRPr sz="6500" b="1" spc="194" baseline="1538">
                <a:solidFill>
                  <a:srgbClr val="D2B9AA"/>
                </a:solidFill>
                <a:effectLst>
                  <a:outerShdw blurRad="12700" dist="12700" dir="2100000" rotWithShape="0">
                    <a:srgbClr val="000000"/>
                  </a:outerShdw>
                </a:effectLst>
                <a:latin typeface="Copperplate Gothic Bold"/>
                <a:ea typeface="Copperplate Gothic Bold"/>
                <a:cs typeface="Copperplate Gothic Bold"/>
                <a:sym typeface="Copperplate Gothic Bold"/>
              </a:defRPr>
            </a:lvl1pPr>
          </a:lstStyle>
          <a:p>
            <a:pPr lvl="0">
              <a:defRPr sz="1800" b="0" spc="0" baseline="0">
                <a:solidFill>
                  <a:srgbClr val="000000"/>
                </a:solidFill>
                <a:effectLst/>
              </a:defRPr>
            </a:pPr>
            <a:r>
              <a:rPr sz="6500" b="1" spc="194" baseline="1538">
                <a:solidFill>
                  <a:srgbClr val="D2B9AA"/>
                </a:solidFill>
                <a:effectLst>
                  <a:outerShdw blurRad="12700" dist="12700" dir="2100000" rotWithShape="0">
                    <a:srgbClr val="000000"/>
                  </a:outerShdw>
                </a:effectLst>
              </a:rPr>
              <a:t>Laying a solid foundation</a:t>
            </a:r>
          </a:p>
        </p:txBody>
      </p:sp>
      <p:sp>
        <p:nvSpPr>
          <p:cNvPr id="37" name="Shape 37"/>
          <p:cNvSpPr/>
          <p:nvPr/>
        </p:nvSpPr>
        <p:spPr>
          <a:xfrm>
            <a:off x="5120222" y="3685548"/>
            <a:ext cx="4088047" cy="1969770"/>
          </a:xfrm>
          <a:prstGeom prst="rect">
            <a:avLst/>
          </a:prstGeom>
          <a:solidFill>
            <a:schemeClr val="tx2">
              <a:lumMod val="20000"/>
              <a:lumOff val="80000"/>
            </a:schemeClr>
          </a:solidFill>
          <a:ln w="12700">
            <a:miter lim="400000"/>
          </a:ln>
          <a:effectLst>
            <a:outerShdw blurRad="114300" dist="25400" dir="1733921" rotWithShape="0">
              <a:srgbClr val="FFFFFF">
                <a:alpha val="72544"/>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defTabSz="457200">
              <a:defRPr sz="6400" spc="512">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6400" spc="512" dirty="0">
                <a:solidFill>
                  <a:schemeClr val="tx1"/>
                </a:solidFill>
              </a:rPr>
              <a:t>Romans </a:t>
            </a:r>
            <a:r>
              <a:rPr lang="en-US" sz="6400" spc="512" dirty="0" smtClean="0">
                <a:solidFill>
                  <a:schemeClr val="tx1"/>
                </a:solidFill>
              </a:rPr>
              <a:t>8:12-25</a:t>
            </a:r>
            <a:endParaRPr sz="6400" spc="512" dirty="0">
              <a:solidFill>
                <a:schemeClr val="tx1"/>
              </a:solidFill>
            </a:endParaRPr>
          </a:p>
        </p:txBody>
      </p:sp>
      <p:sp>
        <p:nvSpPr>
          <p:cNvPr id="38" name="Shape 38"/>
          <p:cNvSpPr/>
          <p:nvPr/>
        </p:nvSpPr>
        <p:spPr>
          <a:xfrm>
            <a:off x="0" y="8655863"/>
            <a:ext cx="13004801" cy="1097738"/>
          </a:xfrm>
          <a:prstGeom prst="rect">
            <a:avLst/>
          </a:prstGeom>
          <a:solidFill>
            <a:srgbClr val="614639"/>
          </a:solidFill>
          <a:ln w="12700">
            <a:miter lim="400000"/>
          </a:ln>
          <a:extLst>
            <a:ext uri="{C572A759-6A51-4108-AA02-DFA0A04FC94B}">
              <ma14:wrappingTextBoxFlag xmlns="" xmlns:ma14="http://schemas.microsoft.com/office/mac/drawingml/2011/main" val="1"/>
            </a:ext>
          </a:extLst>
        </p:spPr>
        <p:txBody>
          <a:bodyPr lIns="0" tIns="0" rIns="0" bIns="0" anchor="ctr"/>
          <a:lstStyle>
            <a:lvl1pPr defTabSz="457200">
              <a:lnSpc>
                <a:spcPct val="90000"/>
              </a:lnSpc>
              <a:defRPr sz="3400" spc="101" baseline="2941">
                <a:solidFill>
                  <a:srgbClr val="D2B9AA"/>
                </a:solidFill>
                <a:effectLst>
                  <a:outerShdw blurRad="12700" dist="12700" dir="2100000" rotWithShape="0">
                    <a:srgbClr val="000000"/>
                  </a:outerShdw>
                </a:effectLst>
                <a:latin typeface="Times New Roman Bold"/>
                <a:ea typeface="Times New Roman Bold"/>
                <a:cs typeface="Times New Roman Bold"/>
                <a:sym typeface="Times New Roman Bold"/>
              </a:defRPr>
            </a:lvl1pPr>
          </a:lstStyle>
          <a:p>
            <a:pPr lvl="0">
              <a:defRPr sz="1800" spc="0" baseline="0">
                <a:solidFill>
                  <a:srgbClr val="000000"/>
                </a:solidFill>
                <a:effectLst/>
              </a:defRPr>
            </a:pPr>
            <a:r>
              <a:rPr lang="en-US" sz="3400" spc="101" baseline="2941" dirty="0" smtClean="0">
                <a:solidFill>
                  <a:srgbClr val="D2B9AA"/>
                </a:solidFill>
                <a:effectLst>
                  <a:outerShdw blurRad="12700" dist="12700" dir="2100000" rotWithShape="0">
                    <a:srgbClr val="000000"/>
                  </a:outerShdw>
                </a:effectLst>
              </a:rPr>
              <a:t>Jesse McLaughlin</a:t>
            </a:r>
            <a:endParaRPr sz="3400" spc="101" baseline="2941" dirty="0">
              <a:solidFill>
                <a:srgbClr val="D2B9AA"/>
              </a:solidFill>
              <a:effectLst>
                <a:outerShdw blurRad="12700" dist="12700" dir="2100000" rotWithShape="0">
                  <a:srgbClr val="000000"/>
                </a:outerShdw>
              </a:effectLst>
            </a:endParaRPr>
          </a:p>
        </p:txBody>
      </p:sp>
      <p:sp>
        <p:nvSpPr>
          <p:cNvPr id="39" name="Shape 39"/>
          <p:cNvSpPr/>
          <p:nvPr/>
        </p:nvSpPr>
        <p:spPr>
          <a:xfrm>
            <a:off x="3533392" y="1928439"/>
            <a:ext cx="7670042" cy="1477328"/>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 xmlns:ma14="http://schemas.microsoft.com/office/mac/drawingml/2011/main" val="1"/>
            </a:ext>
          </a:extLst>
        </p:spPr>
        <p:txBody>
          <a:bodyPr lIns="0" tIns="0" rIns="0" bIns="0" anchor="ctr">
            <a:spAutoFit/>
          </a:bodyPr>
          <a:lstStyle>
            <a:lvl1pPr defTabSz="457200">
              <a:defRPr sz="6200" spc="496">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4800" spc="496" dirty="0" smtClean="0">
                <a:solidFill>
                  <a:schemeClr val="tx1"/>
                </a:solidFill>
              </a:rPr>
              <a:t>Christ</a:t>
            </a:r>
            <a:r>
              <a:rPr lang="en-US" sz="4800" dirty="0" smtClean="0">
                <a:solidFill>
                  <a:schemeClr val="tx1"/>
                </a:solidFill>
              </a:rPr>
              <a:t>ian Assurance &amp;</a:t>
            </a:r>
          </a:p>
          <a:p>
            <a:pPr lvl="0">
              <a:defRPr sz="1800" spc="0">
                <a:solidFill>
                  <a:srgbClr val="000000"/>
                </a:solidFill>
              </a:defRPr>
            </a:pPr>
            <a:r>
              <a:rPr lang="en-US" sz="4800" spc="496" dirty="0" smtClean="0">
                <a:solidFill>
                  <a:schemeClr val="tx1"/>
                </a:solidFill>
              </a:rPr>
              <a:t>Sanctification</a:t>
            </a:r>
            <a:endParaRPr sz="4800" spc="496" dirty="0">
              <a:solidFill>
                <a:schemeClr val="tx1"/>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Christian Hope</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3600" dirty="0" smtClean="0"/>
          </a:p>
          <a:p>
            <a:r>
              <a:rPr lang="en-US" sz="3600" dirty="0" smtClean="0">
                <a:latin typeface="Garamond" pitchFamily="18" charset="0"/>
              </a:rPr>
              <a:t>Hope is not wishful thinking but the sure promise of experiencing the fullness of salvation.</a:t>
            </a:r>
          </a:p>
          <a:p>
            <a:r>
              <a:rPr lang="en-US" sz="3600" dirty="0" smtClean="0">
                <a:latin typeface="Garamond" pitchFamily="18" charset="0"/>
              </a:rPr>
              <a:t>Right now we wait; knowing that the day will come when we are redeemed entirely. We must exercise perseverance and maintain eager expectation in the waiting room of Christian life</a:t>
            </a:r>
          </a:p>
          <a:p>
            <a:endParaRPr lang="en-US" dirty="0" smtClean="0">
              <a:latin typeface="Garamond" pitchFamily="18" charset="0"/>
            </a:endParaRPr>
          </a:p>
          <a:p>
            <a:pPr algn="ctr">
              <a:buNone/>
            </a:pPr>
            <a:endParaRPr lang="en-US" dirty="0"/>
          </a:p>
        </p:txBody>
      </p:sp>
      <p:sp>
        <p:nvSpPr>
          <p:cNvPr id="5" name="Rectangle 4"/>
          <p:cNvSpPr/>
          <p:nvPr/>
        </p:nvSpPr>
        <p:spPr>
          <a:xfrm>
            <a:off x="1749572" y="5533424"/>
            <a:ext cx="10544028" cy="3539430"/>
          </a:xfrm>
          <a:prstGeom prst="rect">
            <a:avLst/>
          </a:prstGeom>
        </p:spPr>
        <p:txBody>
          <a:bodyPr wrap="square">
            <a:spAutoFit/>
          </a:bodyPr>
          <a:lstStyle/>
          <a:p>
            <a:endParaRPr lang="en-US" sz="3200" dirty="0" smtClean="0"/>
          </a:p>
          <a:p>
            <a:r>
              <a:rPr lang="en-US" sz="3200" dirty="0" smtClean="0"/>
              <a:t>“This </a:t>
            </a:r>
            <a:r>
              <a:rPr lang="en-US" sz="3200" dirty="0"/>
              <a:t>is our Christian dilemma. Caught in the tension </a:t>
            </a:r>
            <a:r>
              <a:rPr lang="en-US" sz="3200" dirty="0" smtClean="0"/>
              <a:t>between what God has inaugurated (by giving us his Spirit) and what he will consummate (in our final adoption and redemption) we groan with </a:t>
            </a:r>
            <a:r>
              <a:rPr lang="en-US" sz="3200" dirty="0"/>
              <a:t>discomfort and longing. The indwelling Spirit gives us joy, and the coming glory gives us hope , but the interim suspense gives us pain</a:t>
            </a:r>
            <a:r>
              <a:rPr lang="en-US" sz="3200" dirty="0" smtClean="0"/>
              <a:t>.”  </a:t>
            </a:r>
            <a:r>
              <a:rPr lang="en-US" sz="3200" i="1" dirty="0" smtClean="0"/>
              <a:t>-</a:t>
            </a:r>
            <a:r>
              <a:rPr lang="en-US" sz="3200" i="1" dirty="0" smtClean="0"/>
              <a:t>John Stott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Conclusion</a:t>
            </a:r>
            <a:endParaRPr lang="en-US" dirty="0"/>
          </a:p>
        </p:txBody>
      </p:sp>
      <p:sp>
        <p:nvSpPr>
          <p:cNvPr id="3" name="Content Placeholder 2"/>
          <p:cNvSpPr>
            <a:spLocks noGrp="1"/>
          </p:cNvSpPr>
          <p:nvPr>
            <p:ph idx="1"/>
          </p:nvPr>
        </p:nvSpPr>
        <p:spPr>
          <a:xfrm>
            <a:off x="1444772" y="1923380"/>
            <a:ext cx="11435520" cy="4230677"/>
          </a:xfrm>
        </p:spPr>
        <p:txBody>
          <a:bodyPr>
            <a:normAutofit/>
          </a:bodyPr>
          <a:lstStyle/>
          <a:p>
            <a:pPr>
              <a:buNone/>
            </a:pPr>
            <a:r>
              <a:rPr lang="en-US" sz="4400" dirty="0" smtClean="0">
                <a:latin typeface="Garamond" pitchFamily="18" charset="0"/>
              </a:rPr>
              <a:t>In the present, the Spirit indwells the Christians giving assurance, power and guidance to kill the flesh. Though the Christian and all nature experience suffering right now we have the hope of future resurrection and new life!</a:t>
            </a:r>
            <a:endParaRPr lang="en-US" sz="4400" dirty="0">
              <a:latin typeface="Garamon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Discussion Questions</a:t>
            </a:r>
            <a:endParaRPr lang="en-US" dirty="0"/>
          </a:p>
        </p:txBody>
      </p:sp>
      <p:sp>
        <p:nvSpPr>
          <p:cNvPr id="3" name="Content Placeholder 2"/>
          <p:cNvSpPr>
            <a:spLocks noGrp="1"/>
          </p:cNvSpPr>
          <p:nvPr>
            <p:ph idx="1"/>
          </p:nvPr>
        </p:nvSpPr>
        <p:spPr>
          <a:xfrm>
            <a:off x="1569280" y="1516980"/>
            <a:ext cx="11435520" cy="7601620"/>
          </a:xfrm>
        </p:spPr>
        <p:txBody>
          <a:bodyPr>
            <a:normAutofit/>
          </a:bodyPr>
          <a:lstStyle/>
          <a:p>
            <a:r>
              <a:rPr lang="en-US" sz="4800" dirty="0" smtClean="0"/>
              <a:t>Sunday Training Evaluation</a:t>
            </a:r>
          </a:p>
          <a:p>
            <a:pPr marL="0" indent="0">
              <a:buNone/>
            </a:pPr>
            <a:endParaRPr lang="en-US" sz="4800" dirty="0" smtClean="0">
              <a:latin typeface="Garamond" pitchFamily="18" charset="0"/>
            </a:endParaRPr>
          </a:p>
          <a:p>
            <a:r>
              <a:rPr lang="en-US" sz="4000" dirty="0" smtClean="0">
                <a:latin typeface="Garamond" pitchFamily="18" charset="0"/>
              </a:rPr>
              <a:t>How do we put the flesh to death practically? What role does the Spirit have in this activity?</a:t>
            </a:r>
          </a:p>
          <a:p>
            <a:r>
              <a:rPr lang="en-US" sz="4000" dirty="0" smtClean="0">
                <a:latin typeface="Garamond" pitchFamily="18" charset="0"/>
              </a:rPr>
              <a:t>How does adoption relate to the assurance of salvation in Romans 8?</a:t>
            </a:r>
          </a:p>
          <a:p>
            <a:r>
              <a:rPr lang="en-US" sz="4000" dirty="0" smtClean="0">
                <a:latin typeface="Garamond" pitchFamily="18" charset="0"/>
              </a:rPr>
              <a:t>How does the promise of the body’s redemption give you hope?</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Assurance of Adoption</a:t>
            </a:r>
            <a:endParaRPr lang="en-US" b="1" dirty="0">
              <a:latin typeface="Garamond" pitchFamily="18" charset="0"/>
            </a:endParaRPr>
          </a:p>
        </p:txBody>
      </p:sp>
      <p:sp>
        <p:nvSpPr>
          <p:cNvPr id="3" name="Content Placeholder 2"/>
          <p:cNvSpPr>
            <a:spLocks noGrp="1"/>
          </p:cNvSpPr>
          <p:nvPr>
            <p:ph idx="1"/>
          </p:nvPr>
        </p:nvSpPr>
        <p:spPr>
          <a:xfrm>
            <a:off x="1569280" y="1516980"/>
            <a:ext cx="11435520" cy="7714106"/>
          </a:xfrm>
        </p:spPr>
        <p:txBody>
          <a:bodyPr>
            <a:noAutofit/>
          </a:bodyPr>
          <a:lstStyle/>
          <a:p>
            <a:pPr>
              <a:buNone/>
              <a:defRPr/>
            </a:pPr>
            <a:r>
              <a:rPr lang="en-US" sz="3600" b="1" dirty="0">
                <a:sym typeface="Helvetica Light"/>
              </a:rPr>
              <a:t>Romans 8:12-17</a:t>
            </a:r>
          </a:p>
          <a:p>
            <a:pPr indent="0">
              <a:buNone/>
            </a:pPr>
            <a:r>
              <a:rPr lang="en-US" sz="3600" b="1" baseline="30000" dirty="0" smtClean="0"/>
              <a:t>12 </a:t>
            </a:r>
            <a:r>
              <a:rPr lang="en-US" sz="3600" dirty="0" smtClean="0"/>
              <a:t>So then, brethren, we are under obligation, not to the flesh, to live according to the flesh— </a:t>
            </a:r>
            <a:r>
              <a:rPr lang="en-US" sz="3600" baseline="30000" dirty="0" smtClean="0"/>
              <a:t>13</a:t>
            </a:r>
            <a:r>
              <a:rPr lang="en-US" sz="3600" dirty="0" smtClean="0"/>
              <a:t>for if you are living according to the flesh, you must die; but if by the Spirit you are putting to death the deeds of the body, you will live. </a:t>
            </a:r>
            <a:r>
              <a:rPr lang="en-US" sz="3600" baseline="30000" dirty="0" smtClean="0"/>
              <a:t>14 </a:t>
            </a:r>
            <a:r>
              <a:rPr lang="en-US" sz="3600" dirty="0" smtClean="0"/>
              <a:t>For all who are being led by the Spirit of God, these are sons of God. </a:t>
            </a:r>
            <a:r>
              <a:rPr lang="en-US" sz="3600" baseline="30000" dirty="0" smtClean="0"/>
              <a:t>15</a:t>
            </a:r>
            <a:r>
              <a:rPr lang="en-US" sz="3600" dirty="0" smtClean="0"/>
              <a:t> For you have not received a spirit of slavery leading to fear again, but you have received a spirit of adoption as sons by which we cry out, “Abba! Father!” </a:t>
            </a:r>
            <a:r>
              <a:rPr lang="en-US" sz="3600" baseline="30000" dirty="0" smtClean="0"/>
              <a:t>16 </a:t>
            </a:r>
            <a:r>
              <a:rPr lang="en-US" sz="3600" dirty="0" smtClean="0"/>
              <a:t>The Spirit Himself testifies with our spirit that we are children of God, </a:t>
            </a:r>
            <a:r>
              <a:rPr lang="en-US" sz="3600" baseline="30000" dirty="0" smtClean="0"/>
              <a:t>17</a:t>
            </a:r>
            <a:r>
              <a:rPr lang="en-US" sz="3600" dirty="0" smtClean="0"/>
              <a:t> and if children, heirs also, heirs of God and fellow heirs with Christ, if indeed we suffer with Him so that we may also be glorified with Him. </a:t>
            </a:r>
            <a:r>
              <a:rPr lang="en-US" sz="3600" b="1" baseline="30000" dirty="0" smtClean="0"/>
              <a:t>(NASB)</a:t>
            </a:r>
            <a:endParaRPr 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Led by the Spirit</a:t>
            </a:r>
            <a:endParaRPr lang="en-US" dirty="0"/>
          </a:p>
        </p:txBody>
      </p:sp>
      <p:sp>
        <p:nvSpPr>
          <p:cNvPr id="3" name="Content Placeholder 2"/>
          <p:cNvSpPr>
            <a:spLocks noGrp="1"/>
          </p:cNvSpPr>
          <p:nvPr>
            <p:ph idx="1"/>
          </p:nvPr>
        </p:nvSpPr>
        <p:spPr>
          <a:xfrm>
            <a:off x="1569280" y="1654747"/>
            <a:ext cx="11435520" cy="6930334"/>
          </a:xfrm>
        </p:spPr>
        <p:txBody>
          <a:bodyPr>
            <a:normAutofit lnSpcReduction="10000"/>
          </a:bodyPr>
          <a:lstStyle/>
          <a:p>
            <a:pPr>
              <a:buNone/>
            </a:pPr>
            <a:endParaRPr lang="en-US" sz="3600" dirty="0" smtClean="0">
              <a:latin typeface="Garamond" pitchFamily="18" charset="0"/>
            </a:endParaRPr>
          </a:p>
          <a:p>
            <a:r>
              <a:rPr lang="en-US" sz="3600" dirty="0" smtClean="0">
                <a:latin typeface="Garamond" pitchFamily="18" charset="0"/>
              </a:rPr>
              <a:t>The Christian is “under obligation” or as the ESV states “we are debtors”. The obligation is to live according to the Spirit.</a:t>
            </a:r>
          </a:p>
          <a:p>
            <a:endParaRPr lang="en-US" sz="3600" dirty="0">
              <a:latin typeface="Garamond" pitchFamily="18" charset="0"/>
            </a:endParaRPr>
          </a:p>
          <a:p>
            <a:pPr marL="0" indent="0" algn="ctr">
              <a:buNone/>
            </a:pPr>
            <a:r>
              <a:rPr lang="en-US" sz="3600" b="1" i="1" dirty="0" smtClean="0">
                <a:latin typeface="Garamond" pitchFamily="18" charset="0"/>
              </a:rPr>
              <a:t>“Man’s </a:t>
            </a:r>
            <a:r>
              <a:rPr lang="en-US" sz="3600" b="1" i="1" dirty="0">
                <a:latin typeface="Garamond" pitchFamily="18" charset="0"/>
              </a:rPr>
              <a:t>chief end is to glorify God, and to enjoy him forever</a:t>
            </a:r>
            <a:r>
              <a:rPr lang="en-US" sz="3600" b="1" i="1" dirty="0" smtClean="0">
                <a:latin typeface="Garamond" pitchFamily="18" charset="0"/>
              </a:rPr>
              <a:t>.”  </a:t>
            </a:r>
            <a:r>
              <a:rPr lang="en-US" b="1" dirty="0" smtClean="0"/>
              <a:t>-</a:t>
            </a:r>
            <a:r>
              <a:rPr lang="en-US" b="1" dirty="0"/>
              <a:t>Westminster Shorter Catechism</a:t>
            </a:r>
          </a:p>
          <a:p>
            <a:endParaRPr lang="en-US" sz="3600" dirty="0" smtClean="0">
              <a:latin typeface="Garamond" pitchFamily="18" charset="0"/>
            </a:endParaRPr>
          </a:p>
          <a:p>
            <a:r>
              <a:rPr lang="en-US" sz="3600" dirty="0" smtClean="0">
                <a:latin typeface="Garamond" pitchFamily="18" charset="0"/>
              </a:rPr>
              <a:t>This “putting to death” (v. 13) is known as _____________.  </a:t>
            </a:r>
          </a:p>
          <a:p>
            <a:pPr marL="0" indent="0">
              <a:buNone/>
            </a:pPr>
            <a:endParaRPr lang="en-US" sz="3600" dirty="0" smtClean="0">
              <a:latin typeface="Garamond" pitchFamily="18" charset="0"/>
            </a:endParaRPr>
          </a:p>
          <a:p>
            <a:r>
              <a:rPr lang="en-US" sz="3600" dirty="0" smtClean="0">
                <a:latin typeface="Garamond" pitchFamily="18" charset="0"/>
              </a:rPr>
              <a:t>The life of the Spirit is not just enjoyed in the future instead it is a way of life hear and experienced as we learn to carry ourselves as the “sons of God” (v. 14).</a:t>
            </a: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
        <p:nvSpPr>
          <p:cNvPr id="7" name="TextBox 6"/>
          <p:cNvSpPr txBox="1"/>
          <p:nvPr/>
        </p:nvSpPr>
        <p:spPr>
          <a:xfrm>
            <a:off x="9296400" y="5479302"/>
            <a:ext cx="3505200" cy="646331"/>
          </a:xfrm>
          <a:prstGeom prst="rect">
            <a:avLst/>
          </a:prstGeom>
          <a:noFill/>
        </p:spPr>
        <p:txBody>
          <a:bodyPr wrap="square" rtlCol="0">
            <a:spAutoFit/>
          </a:bodyPr>
          <a:lstStyle/>
          <a:p>
            <a:r>
              <a:rPr lang="en-US" b="1" dirty="0" smtClean="0">
                <a:latin typeface="Garamond" pitchFamily="18" charset="0"/>
              </a:rPr>
              <a:t>Mortification</a:t>
            </a:r>
            <a:endParaRPr lang="en-US" b="1" dirty="0">
              <a:latin typeface="Garamond" pitchFamily="18" charset="0"/>
            </a:endParaRPr>
          </a:p>
        </p:txBody>
      </p:sp>
    </p:spTree>
    <p:extLst>
      <p:ext uri="{BB962C8B-B14F-4D97-AF65-F5344CB8AC3E}">
        <p14:creationId xmlns:p14="http://schemas.microsoft.com/office/powerpoint/2010/main" xmlns="" val="37022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Spirit of Adoption</a:t>
            </a:r>
            <a:endParaRPr lang="en-US" dirty="0"/>
          </a:p>
        </p:txBody>
      </p:sp>
      <p:sp>
        <p:nvSpPr>
          <p:cNvPr id="3" name="Content Placeholder 2"/>
          <p:cNvSpPr>
            <a:spLocks noGrp="1"/>
          </p:cNvSpPr>
          <p:nvPr>
            <p:ph idx="1"/>
          </p:nvPr>
        </p:nvSpPr>
        <p:spPr>
          <a:xfrm>
            <a:off x="1569280" y="1516979"/>
            <a:ext cx="11435520" cy="7841029"/>
          </a:xfrm>
        </p:spPr>
        <p:txBody>
          <a:bodyPr>
            <a:normAutofit lnSpcReduction="10000"/>
          </a:bodyPr>
          <a:lstStyle/>
          <a:p>
            <a:endParaRPr lang="en-US" sz="3600" dirty="0" smtClean="0"/>
          </a:p>
          <a:p>
            <a:r>
              <a:rPr lang="en-US" sz="3600" dirty="0" smtClean="0">
                <a:latin typeface="Garamond" pitchFamily="18" charset="0"/>
              </a:rPr>
              <a:t>The slave to sin must always live in fear of God’s wrath on the Day of Judgment but the adopted son is freed from the fear of judgment.</a:t>
            </a:r>
          </a:p>
          <a:p>
            <a:r>
              <a:rPr lang="en-US" sz="3600" dirty="0" smtClean="0">
                <a:latin typeface="Garamond" pitchFamily="18" charset="0"/>
              </a:rPr>
              <a:t>The ability to call almighty God </a:t>
            </a:r>
            <a:r>
              <a:rPr lang="en-US" sz="3600" i="1" dirty="0" smtClean="0">
                <a:latin typeface="Garamond" pitchFamily="18" charset="0"/>
              </a:rPr>
              <a:t>Abba</a:t>
            </a:r>
            <a:r>
              <a:rPr lang="en-US" sz="3600" dirty="0" smtClean="0">
                <a:latin typeface="Garamond" pitchFamily="18" charset="0"/>
              </a:rPr>
              <a:t> (</a:t>
            </a:r>
            <a:r>
              <a:rPr lang="en-US" sz="3600" dirty="0">
                <a:latin typeface="Garamond" pitchFamily="18" charset="0"/>
              </a:rPr>
              <a:t>A</a:t>
            </a:r>
            <a:r>
              <a:rPr lang="en-US" sz="3600" dirty="0" smtClean="0">
                <a:latin typeface="Garamond" pitchFamily="18" charset="0"/>
              </a:rPr>
              <a:t>ramaic) &amp; </a:t>
            </a:r>
            <a:r>
              <a:rPr lang="en-US" sz="3600" i="1" dirty="0" smtClean="0">
                <a:latin typeface="Garamond" pitchFamily="18" charset="0"/>
              </a:rPr>
              <a:t>Father</a:t>
            </a:r>
            <a:r>
              <a:rPr lang="en-US" sz="3600" dirty="0" smtClean="0">
                <a:latin typeface="Garamond" pitchFamily="18" charset="0"/>
              </a:rPr>
              <a:t> (Greek) was modeled by Jesus in Mark 14:36 and demonstrates the change in position that our adoption has accomplished.</a:t>
            </a:r>
          </a:p>
          <a:p>
            <a:r>
              <a:rPr lang="en-US" sz="3600" dirty="0" smtClean="0">
                <a:latin typeface="Garamond" pitchFamily="18" charset="0"/>
              </a:rPr>
              <a:t>The fact that the Spirit dwells within us give us assurance that we are indeed God’s child.</a:t>
            </a:r>
          </a:p>
          <a:p>
            <a:r>
              <a:rPr lang="en-US" sz="3600" dirty="0" smtClean="0">
                <a:latin typeface="Garamond" pitchFamily="18" charset="0"/>
              </a:rPr>
              <a:t>We have the privilege of entering the sufferings of Christ: rejection and injustice from the world and physical death. Yet as “heirs with Christ” we also look forward to the coming glory!</a:t>
            </a:r>
          </a:p>
          <a:p>
            <a:endParaRPr lang="en-US" sz="3600" dirty="0" smtClean="0">
              <a:latin typeface="Garamond" pitchFamily="18" charset="0"/>
            </a:endParaRPr>
          </a:p>
          <a:p>
            <a:pPr marL="0" indent="0">
              <a:buNone/>
            </a:pPr>
            <a:endParaRPr lang="en-US" sz="3600" dirty="0" smtClean="0">
              <a:latin typeface="Garamond" pitchFamily="18" charset="0"/>
            </a:endParaRPr>
          </a:p>
          <a:p>
            <a:endParaRPr lang="en-US" sz="3600" dirty="0">
              <a:latin typeface="Garamond" pitchFamily="18" charset="0"/>
            </a:endParaRPr>
          </a:p>
          <a:p>
            <a:pPr marL="0" indent="0">
              <a:buNone/>
            </a:pPr>
            <a:endParaRPr lang="en-US" sz="3200" dirty="0" smtClean="0">
              <a:latin typeface="Garamond" pitchFamily="18" charset="0"/>
            </a:endParaRPr>
          </a:p>
          <a:p>
            <a:pPr lvl="1">
              <a:buNone/>
            </a:pP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4400" b="1" dirty="0" smtClean="0">
              <a:latin typeface="Garamond" pitchFamily="18" charset="0"/>
            </a:endParaRPr>
          </a:p>
          <a:p>
            <a:pPr marL="0" indent="0" algn="ctr">
              <a:buNone/>
            </a:pPr>
            <a:r>
              <a:rPr lang="en-US" sz="4400" b="1" dirty="0" smtClean="0">
                <a:latin typeface="Garamond" pitchFamily="18" charset="0"/>
              </a:rPr>
              <a:t>“</a:t>
            </a:r>
            <a:r>
              <a:rPr lang="en-US" sz="4400" b="1" dirty="0">
                <a:latin typeface="Garamond" pitchFamily="18" charset="0"/>
              </a:rPr>
              <a:t>Each verse gives us an example of the Holy Spirit’s ministry of inward assurance, as he convinces us of the reality of God’s love on the one hand and of God’s fatherhood on the other.” </a:t>
            </a:r>
            <a:endParaRPr lang="en-US" sz="4400" b="1" dirty="0" smtClean="0">
              <a:latin typeface="Garamond" pitchFamily="18" charset="0"/>
            </a:endParaRPr>
          </a:p>
          <a:p>
            <a:pPr marL="0" indent="0" algn="ctr">
              <a:buNone/>
            </a:pPr>
            <a:r>
              <a:rPr lang="en-US" sz="4400" b="1" i="1" dirty="0" smtClean="0"/>
              <a:t>– </a:t>
            </a:r>
            <a:r>
              <a:rPr lang="en-US" sz="4400" b="1" i="1" dirty="0"/>
              <a:t>John Stott</a:t>
            </a:r>
            <a:endParaRPr lang="en-US" sz="4400" dirty="0"/>
          </a:p>
          <a:p>
            <a:pPr marL="0" indent="0" algn="ctr">
              <a:buNone/>
            </a:pPr>
            <a:endParaRPr lang="en-US" dirty="0"/>
          </a:p>
        </p:txBody>
      </p:sp>
    </p:spTree>
    <p:extLst>
      <p:ext uri="{BB962C8B-B14F-4D97-AF65-F5344CB8AC3E}">
        <p14:creationId xmlns:p14="http://schemas.microsoft.com/office/powerpoint/2010/main" xmlns="" val="390073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Assurance of Future Glory</a:t>
            </a:r>
          </a:p>
        </p:txBody>
      </p:sp>
      <p:sp>
        <p:nvSpPr>
          <p:cNvPr id="5" name="Content Placeholder 2"/>
          <p:cNvSpPr txBox="1">
            <a:spLocks/>
          </p:cNvSpPr>
          <p:nvPr/>
        </p:nvSpPr>
        <p:spPr>
          <a:xfrm>
            <a:off x="1444772" y="1371600"/>
            <a:ext cx="11435520" cy="8011886"/>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Romans 8:18-25 (NASB)</a:t>
            </a:r>
          </a:p>
          <a:p>
            <a:pPr marL="347472" algn="l"/>
            <a:r>
              <a:rPr lang="en-US" baseline="30000" dirty="0"/>
              <a:t>18 </a:t>
            </a:r>
            <a:r>
              <a:rPr lang="en-US" dirty="0"/>
              <a:t>For I consider that the sufferings of this present time are not worthy to be compared with the glory that is to be revealed to us. </a:t>
            </a:r>
            <a:r>
              <a:rPr lang="en-US" baseline="30000" dirty="0"/>
              <a:t>19</a:t>
            </a:r>
            <a:r>
              <a:rPr lang="en-US" dirty="0"/>
              <a:t> For the anxious longing of the creation waits eagerly for the revealing of the sons of God.</a:t>
            </a:r>
            <a:r>
              <a:rPr lang="en-US" baseline="30000" dirty="0"/>
              <a:t>20</a:t>
            </a:r>
            <a:r>
              <a:rPr lang="en-US" dirty="0"/>
              <a:t> For the creation was subjected to futility, not willingly, but because of Him who subjected it, in hope </a:t>
            </a:r>
            <a:r>
              <a:rPr lang="en-US" baseline="30000" dirty="0"/>
              <a:t>21</a:t>
            </a:r>
            <a:r>
              <a:rPr lang="en-US" dirty="0"/>
              <a:t> that the creation itself also will be set free from its slavery to corruption into the freedom of the glory of the children of God. </a:t>
            </a:r>
            <a:r>
              <a:rPr lang="en-US" baseline="30000" dirty="0"/>
              <a:t>22</a:t>
            </a:r>
            <a:r>
              <a:rPr lang="en-US" dirty="0"/>
              <a:t> For we know that the whole creation groans and suffers the pains of childbirth together until now.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69401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Assurance of Future Glory</a:t>
            </a:r>
          </a:p>
        </p:txBody>
      </p:sp>
      <p:sp>
        <p:nvSpPr>
          <p:cNvPr id="5" name="Content Placeholder 2"/>
          <p:cNvSpPr txBox="1">
            <a:spLocks/>
          </p:cNvSpPr>
          <p:nvPr/>
        </p:nvSpPr>
        <p:spPr>
          <a:xfrm>
            <a:off x="1444772" y="1371600"/>
            <a:ext cx="11435520" cy="8011886"/>
          </a:xfrm>
          <a:prstGeom prst="rect">
            <a:avLst/>
          </a:prstGeom>
        </p:spPr>
        <p:txBody>
          <a:bodyPr vert="horz" lIns="91440" tIns="45720" rIns="91440" bIns="45720" rtlCol="0">
            <a:noAutofit/>
          </a:bodyPr>
          <a:lstStyle/>
          <a:p>
            <a:pPr marL="347472" algn="l"/>
            <a:r>
              <a:rPr lang="en-US" baseline="30000" dirty="0"/>
              <a:t>23</a:t>
            </a:r>
            <a:r>
              <a:rPr lang="en-US" dirty="0"/>
              <a:t> And not only this, but also we ourselves, having the first fruits of the Spirit, even we ourselves groan within ourselves, waiting eagerly for our adoption as sons, the redemption of our body. </a:t>
            </a:r>
            <a:r>
              <a:rPr lang="en-US" baseline="30000" dirty="0"/>
              <a:t>24</a:t>
            </a:r>
            <a:r>
              <a:rPr lang="en-US" dirty="0"/>
              <a:t> For in hope we have been saved, but hope that is seen is not hope; for who hopes for what he already sees? </a:t>
            </a:r>
            <a:r>
              <a:rPr lang="en-US" baseline="30000" dirty="0"/>
              <a:t>25</a:t>
            </a:r>
            <a:r>
              <a:rPr lang="en-US" dirty="0"/>
              <a:t> But if we hope for what we do not see, with perseverance we wait eagerly for it. </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443365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Glory Revealed</a:t>
            </a:r>
            <a:endParaRPr lang="en-US" dirty="0"/>
          </a:p>
        </p:txBody>
      </p:sp>
      <p:sp>
        <p:nvSpPr>
          <p:cNvPr id="3" name="Content Placeholder 2"/>
          <p:cNvSpPr>
            <a:spLocks noGrp="1"/>
          </p:cNvSpPr>
          <p:nvPr>
            <p:ph idx="1"/>
          </p:nvPr>
        </p:nvSpPr>
        <p:spPr>
          <a:xfrm>
            <a:off x="1569280" y="1516979"/>
            <a:ext cx="11435520" cy="7841029"/>
          </a:xfrm>
        </p:spPr>
        <p:txBody>
          <a:bodyPr>
            <a:normAutofit/>
          </a:bodyPr>
          <a:lstStyle/>
          <a:p>
            <a:endParaRPr lang="en-US" sz="3600" dirty="0" smtClean="0"/>
          </a:p>
          <a:p>
            <a:r>
              <a:rPr lang="en-US" sz="3600" dirty="0" smtClean="0">
                <a:latin typeface="Garamond" pitchFamily="18" charset="0"/>
              </a:rPr>
              <a:t>The sufferings of this life are passing and insignificant in comparison to the glory we will enjoy in that coming age. First, Paul addresses what this means to the Christian – experiencing the new resurrected body.</a:t>
            </a:r>
          </a:p>
          <a:p>
            <a:pPr marL="0" indent="0">
              <a:buNone/>
            </a:pPr>
            <a:endParaRPr lang="en-US" sz="3600" dirty="0" smtClean="0">
              <a:latin typeface="Garamond" pitchFamily="18" charset="0"/>
            </a:endParaRPr>
          </a:p>
          <a:p>
            <a:r>
              <a:rPr lang="en-US" sz="3600" dirty="0" smtClean="0">
                <a:latin typeface="Garamond" pitchFamily="18" charset="0"/>
              </a:rPr>
              <a:t>Not only does the individual look forward to “glory” but all of creation longs to be remade without the curse of sin. The natural world years to witness the “sons of God” because this is a sign of the coming new creation!</a:t>
            </a:r>
          </a:p>
          <a:p>
            <a:pPr marL="0" indent="0">
              <a:buNone/>
            </a:pPr>
            <a:endParaRPr lang="en-US" sz="3600" dirty="0" smtClean="0">
              <a:latin typeface="Garamond" pitchFamily="18" charset="0"/>
            </a:endParaRPr>
          </a:p>
          <a:p>
            <a:pPr lvl="1">
              <a:buNone/>
            </a:pP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Tree>
    <p:extLst>
      <p:ext uri="{BB962C8B-B14F-4D97-AF65-F5344CB8AC3E}">
        <p14:creationId xmlns:p14="http://schemas.microsoft.com/office/powerpoint/2010/main" xmlns="" val="89134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Groaning for Glory</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3600" dirty="0" smtClean="0"/>
          </a:p>
          <a:p>
            <a:r>
              <a:rPr lang="en-US" sz="3600" dirty="0" smtClean="0">
                <a:latin typeface="Garamond" pitchFamily="18" charset="0"/>
              </a:rPr>
              <a:t>God’s judgment of Adam’s sin (Romans 5:12) resulted in “futility” for the entire natural world. Nature under the curse “groans and suffers” (v. 22) but it “hopes” to be set free and experience new creation &amp; the full reign of Christ.</a:t>
            </a:r>
          </a:p>
          <a:p>
            <a:r>
              <a:rPr lang="en-US" sz="3600" dirty="0" smtClean="0">
                <a:latin typeface="Garamond" pitchFamily="18" charset="0"/>
              </a:rPr>
              <a:t>The indwelling Spirit reminds us of what we do not have yet so we groan in longing for the realized promise.</a:t>
            </a:r>
          </a:p>
          <a:p>
            <a:r>
              <a:rPr lang="en-US" sz="3600" dirty="0" smtClean="0">
                <a:latin typeface="Garamond" pitchFamily="18" charset="0"/>
              </a:rPr>
              <a:t>There is a sense in which our adoption is not complete. We are waiting to share the glory of Christ, to be made like him in form and character. </a:t>
            </a:r>
          </a:p>
          <a:p>
            <a:endParaRPr lang="en-US" dirty="0" smtClean="0">
              <a:latin typeface="Garamond" pitchFamily="18" charset="0"/>
            </a:endParaRPr>
          </a:p>
          <a:p>
            <a:pPr algn="ctr">
              <a:buNone/>
            </a:pPr>
            <a:endParaRPr lang="en-US" dirty="0"/>
          </a:p>
        </p:txBody>
      </p:sp>
    </p:spTree>
    <p:extLst>
      <p:ext uri="{BB962C8B-B14F-4D97-AF65-F5344CB8AC3E}">
        <p14:creationId xmlns:p14="http://schemas.microsoft.com/office/powerpoint/2010/main" xmlns="" val="359519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1010</TotalTime>
  <Words>648</Words>
  <Application>Microsoft Office PowerPoint</Application>
  <PresentationFormat>Custom</PresentationFormat>
  <Paragraphs>64</Paragraphs>
  <Slides>12</Slides>
  <Notes>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White</vt:lpstr>
      <vt:lpstr>Custom Design</vt:lpstr>
      <vt:lpstr>1_Custom Design</vt:lpstr>
      <vt:lpstr>Slide 1</vt:lpstr>
      <vt:lpstr>Assurance of Adoption</vt:lpstr>
      <vt:lpstr>Led by the Spirit</vt:lpstr>
      <vt:lpstr>Spirit of Adoption</vt:lpstr>
      <vt:lpstr>Slide 5</vt:lpstr>
      <vt:lpstr>Assurance of Future Glory</vt:lpstr>
      <vt:lpstr>Assurance of Future Glory</vt:lpstr>
      <vt:lpstr>Glory Revealed</vt:lpstr>
      <vt:lpstr>Groaning for Glory</vt:lpstr>
      <vt:lpstr>Christian Hope</vt:lpstr>
      <vt:lpstr>Conclusion</vt:lpstr>
      <vt:lpstr>Discussion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&amp; Emily</dc:creator>
  <cp:lastModifiedBy>Jesse</cp:lastModifiedBy>
  <cp:revision>33</cp:revision>
  <dcterms:modified xsi:type="dcterms:W3CDTF">2015-01-11T13:53:20Z</dcterms:modified>
</cp:coreProperties>
</file>